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7407" t="0" r="7407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0" name="MIU Schedule online Registration System"/>
          <p:cNvSpPr txBox="1"/>
          <p:nvPr/>
        </p:nvSpPr>
        <p:spPr>
          <a:xfrm>
            <a:off x="846703" y="8388542"/>
            <a:ext cx="21694954" cy="350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/>
            </a:lvl1pPr>
          </a:lstStyle>
          <a:p>
            <a:pPr/>
            <a:r>
              <a:t>MIU Schedule online Registration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equence Dia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0FF"/>
                </a:solidFill>
              </a:defRPr>
            </a:lvl1pPr>
          </a:lstStyle>
          <a:p>
            <a:pPr/>
            <a:r>
              <a:t>Sequence Diagram</a:t>
            </a:r>
          </a:p>
        </p:txBody>
      </p:sp>
      <p:sp>
        <p:nvSpPr>
          <p:cNvPr id="148" name="interaction diagrams that detail how operations are carried out. They capture the interaction between objects in the context of a collaboration."/>
          <p:cNvSpPr txBox="1"/>
          <p:nvPr>
            <p:ph type="body" sz="half" idx="1"/>
          </p:nvPr>
        </p:nvSpPr>
        <p:spPr>
          <a:xfrm>
            <a:off x="5411451" y="2267091"/>
            <a:ext cx="10007601" cy="8839201"/>
          </a:xfrm>
          <a:prstGeom prst="rect">
            <a:avLst/>
          </a:prstGeom>
        </p:spPr>
        <p:txBody>
          <a:bodyPr/>
          <a:lstStyle>
            <a:lvl1pPr marL="609600" indent="-609600">
              <a:spcBef>
                <a:spcPts val="5900"/>
              </a:spcBef>
              <a:defRPr sz="5200"/>
            </a:lvl1pPr>
          </a:lstStyle>
          <a:p>
            <a:pPr/>
            <a:r>
              <a:t>interaction diagrams that detail how operations are carried out. They capture the interaction between objects in the context of a collaboration.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20-08-01 at 3.12.49 PM.png" descr="Screen Shot 2020-08-01 at 3.12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3483" y="1582432"/>
            <a:ext cx="16123364" cy="12074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ouble-click to edit"/>
          <p:cNvSpPr txBox="1"/>
          <p:nvPr>
            <p:ph type="body" idx="1"/>
          </p:nvPr>
        </p:nvSpPr>
        <p:spPr>
          <a:xfrm>
            <a:off x="1790700" y="1778000"/>
            <a:ext cx="20815300" cy="10160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" name="Screen Shot 2020-08-01 at 3.20.31 PM.png" descr="Screen Shot 2020-08-01 at 3.20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700" y="1778000"/>
            <a:ext cx="19877824" cy="879411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View of Participating Classes"/>
          <p:cNvSpPr txBox="1"/>
          <p:nvPr>
            <p:ph type="title" idx="4294967295"/>
          </p:nvPr>
        </p:nvSpPr>
        <p:spPr>
          <a:xfrm>
            <a:off x="1790700" y="571500"/>
            <a:ext cx="20815300" cy="1482216"/>
          </a:xfrm>
          <a:prstGeom prst="rect">
            <a:avLst/>
          </a:prstGeom>
        </p:spPr>
        <p:txBody>
          <a:bodyPr/>
          <a:lstStyle>
            <a:lvl1pPr defTabSz="668655">
              <a:defRPr sz="9072">
                <a:solidFill>
                  <a:srgbClr val="FF617D"/>
                </a:solidFill>
              </a:defRPr>
            </a:lvl1pPr>
          </a:lstStyle>
          <a:p>
            <a:pPr/>
            <a:r>
              <a:t>View of Participating 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4352" y="4084047"/>
            <a:ext cx="9735295" cy="7405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on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</a:t>
            </a:r>
          </a:p>
        </p:txBody>
      </p:sp>
      <p:sp>
        <p:nvSpPr>
          <p:cNvPr id="123" name="Introduction -State the problem scenario…"/>
          <p:cNvSpPr txBox="1"/>
          <p:nvPr>
            <p:ph type="body" idx="1"/>
          </p:nvPr>
        </p:nvSpPr>
        <p:spPr>
          <a:xfrm>
            <a:off x="1790700" y="3644900"/>
            <a:ext cx="22601128" cy="8839200"/>
          </a:xfrm>
          <a:prstGeom prst="rect">
            <a:avLst/>
          </a:prstGeom>
          <a:gradFill>
            <a:gsLst>
              <a:gs pos="0">
                <a:schemeClr val="accent6">
                  <a:hueOff val="7068528"/>
                  <a:satOff val="-63217"/>
                  <a:lumOff val="21330"/>
                </a:schemeClr>
              </a:gs>
              <a:gs pos="100000">
                <a:schemeClr val="accent6">
                  <a:hueOff val="10811956"/>
                  <a:satOff val="-58544"/>
                  <a:lumOff val="-9736"/>
                </a:schemeClr>
              </a:gs>
            </a:gsLst>
            <a:lin ang="5400000"/>
          </a:gradFill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/>
          <a:lstStyle/>
          <a:p>
            <a:pPr marL="609600" indent="-609600">
              <a:spcBef>
                <a:spcPts val="1600"/>
              </a:spcBef>
              <a:defRPr sz="5200">
                <a:solidFill>
                  <a:srgbClr val="4CFF8C"/>
                </a:solidFill>
              </a:defRPr>
            </a:pPr>
            <a:r>
              <a:t>Introduction -State the problem scenario</a:t>
            </a:r>
          </a:p>
          <a:p>
            <a:pPr marL="609600" indent="-609600">
              <a:spcBef>
                <a:spcPts val="1600"/>
              </a:spcBef>
              <a:defRPr sz="5200">
                <a:solidFill>
                  <a:srgbClr val="4CFF8C"/>
                </a:solidFill>
              </a:defRPr>
            </a:pPr>
            <a:r>
              <a:t>Use case Model(use case description and use case diagram)</a:t>
            </a:r>
          </a:p>
          <a:p>
            <a:pPr marL="609600" indent="-609600">
              <a:spcBef>
                <a:spcPts val="1600"/>
              </a:spcBef>
              <a:defRPr sz="5200">
                <a:solidFill>
                  <a:srgbClr val="4CFF8C"/>
                </a:solidFill>
              </a:defRPr>
            </a:pPr>
            <a:r>
              <a:t>System Architecture Diagram</a:t>
            </a:r>
          </a:p>
          <a:p>
            <a:pPr marL="609600" indent="-609600">
              <a:spcBef>
                <a:spcPts val="1600"/>
              </a:spcBef>
              <a:defRPr sz="5200">
                <a:solidFill>
                  <a:srgbClr val="4CFF8C"/>
                </a:solidFill>
              </a:defRPr>
            </a:pPr>
            <a:r>
              <a:t>Key Abstractions</a:t>
            </a:r>
          </a:p>
          <a:p>
            <a:pPr marL="609600" indent="-609600">
              <a:spcBef>
                <a:spcPts val="1600"/>
              </a:spcBef>
              <a:defRPr sz="5200">
                <a:solidFill>
                  <a:srgbClr val="4CFF8C"/>
                </a:solidFill>
              </a:defRPr>
            </a:pPr>
            <a:r>
              <a:t>Sequence Diagram</a:t>
            </a:r>
          </a:p>
          <a:p>
            <a:pPr marL="609600" indent="-609600">
              <a:spcBef>
                <a:spcPts val="1600"/>
              </a:spcBef>
              <a:defRPr sz="5200">
                <a:solidFill>
                  <a:srgbClr val="4CFF8C"/>
                </a:solidFill>
              </a:defRPr>
            </a:pPr>
            <a:r>
              <a:t>Class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ntroduction"/>
          <p:cNvSpPr txBox="1"/>
          <p:nvPr>
            <p:ph type="title"/>
          </p:nvPr>
        </p:nvSpPr>
        <p:spPr>
          <a:xfrm>
            <a:off x="1790700" y="571500"/>
            <a:ext cx="20815300" cy="165700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/>
          <a:lstStyle>
            <a:lvl1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26" name="MIU schedule will be a schedule builder application for MIU’s computer professionals program. Many years ago, scheduling of classes and faculty was done with a comparably easy excel spreadsheet since there were probably 20-40 students per three entries e"/>
          <p:cNvSpPr txBox="1"/>
          <p:nvPr>
            <p:ph type="body" idx="4294967295"/>
          </p:nvPr>
        </p:nvSpPr>
        <p:spPr>
          <a:xfrm>
            <a:off x="1790700" y="2358149"/>
            <a:ext cx="20815300" cy="11412702"/>
          </a:xfrm>
          <a:prstGeom prst="rect">
            <a:avLst/>
          </a:prstGeom>
        </p:spPr>
        <p:txBody>
          <a:bodyPr/>
          <a:lstStyle/>
          <a:p>
            <a:pPr/>
            <a:r>
              <a:t>MIU schedule will be a schedule builder application for MIU’s computer professionals program. Many years ago, scheduling of classes and faculty was done with a comparably easy excel spreadsheet since there were probably 20-40 students per three entries every year. The student registration part will be kept as a simple tool for this project. In short, there was a problem of managing compro student schedules and allowing them to register for classes. This system affects not only students, but also administrators and faculty.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his tool will be useful to any university that uses the block system for offering classes. With small modifications it could also be used for Semester based program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  <a:spcBef>
                <a:spcPts val="6500"/>
              </a:spcBef>
              <a:defRPr>
                <a:solidFill>
                  <a:srgbClr val="FFDD3F"/>
                </a:solidFill>
              </a:defRPr>
            </a:pPr>
            <a:r>
              <a:t>This tool will be useful to any university that uses the block system for offering classes. With small modifications it could also be used for Semester based programs. </a:t>
            </a:r>
          </a:p>
          <a:p>
            <a:pPr>
              <a:lnSpc>
                <a:spcPct val="200000"/>
              </a:lnSpc>
              <a:spcBef>
                <a:spcPts val="6500"/>
              </a:spcBef>
              <a:defRPr>
                <a:solidFill>
                  <a:srgbClr val="FFDD3F"/>
                </a:solidFill>
              </a:defRPr>
            </a:pPr>
            <a:r>
              <a:t>The Use case Diagram- shows who are the actors and what actions they can take on the system in a very abstract form.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ouble-click to edit"/>
          <p:cNvSpPr txBox="1"/>
          <p:nvPr>
            <p:ph type="body" idx="1"/>
          </p:nvPr>
        </p:nvSpPr>
        <p:spPr>
          <a:xfrm>
            <a:off x="3984412" y="781269"/>
            <a:ext cx="20815301" cy="1333880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sp>
        <p:nvSpPr>
          <p:cNvPr id="131" name="MIU Schedule Use case Diagram"/>
          <p:cNvSpPr/>
          <p:nvPr>
            <p:ph type="body" sz="quarter" idx="13"/>
          </p:nvPr>
        </p:nvSpPr>
        <p:spPr>
          <a:xfrm>
            <a:off x="3984412" y="120869"/>
            <a:ext cx="20815300" cy="558801"/>
          </a:xfrm>
          <a:prstGeom prst="roundRect">
            <a:avLst>
              <a:gd name="adj" fmla="val 0"/>
            </a:avLst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000">
                <a:solidFill>
                  <a:srgbClr val="7324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MIU Schedule Use case Diagram </a:t>
            </a:r>
          </a:p>
        </p:txBody>
      </p:sp>
      <p:pic>
        <p:nvPicPr>
          <p:cNvPr id="132" name="Screen Shot 2020-07-31 at 3.33.10 PM.png" descr="Screen Shot 2020-07-31 at 3.33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7324" y="740643"/>
            <a:ext cx="14728372" cy="12771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Use case description for one of Admin actions…"/>
          <p:cNvSpPr txBox="1"/>
          <p:nvPr>
            <p:ph type="body" idx="1"/>
          </p:nvPr>
        </p:nvSpPr>
        <p:spPr>
          <a:xfrm>
            <a:off x="237661" y="406570"/>
            <a:ext cx="24384001" cy="13106936"/>
          </a:xfrm>
          <a:prstGeom prst="rect">
            <a:avLst/>
          </a:prstGeom>
        </p:spPr>
        <p:txBody>
          <a:bodyPr/>
          <a:lstStyle/>
          <a:p>
            <a:pPr marL="0" indent="0" defTabSz="553084">
              <a:spcBef>
                <a:spcPts val="3900"/>
              </a:spcBef>
              <a:buSzTx/>
              <a:buNone/>
              <a:defRPr sz="3484"/>
            </a:pPr>
            <a:r>
              <a:t>Use case description for one of Admin actions</a:t>
            </a:r>
          </a:p>
          <a:p>
            <a:pPr marL="408431" indent="-408431" defTabSz="553084">
              <a:spcBef>
                <a:spcPts val="3900"/>
              </a:spcBef>
              <a:defRPr sz="3484">
                <a:solidFill>
                  <a:srgbClr val="3FFF37"/>
                </a:solidFill>
              </a:defRPr>
            </a:pPr>
            <a:r>
              <a:t>Admin generates a schedule </a:t>
            </a:r>
          </a:p>
          <a:p>
            <a:pPr marL="0" indent="0" defTabSz="553084">
              <a:spcBef>
                <a:spcPts val="3900"/>
              </a:spcBef>
              <a:buSzTx/>
              <a:buNone/>
              <a:defRPr sz="3484"/>
            </a:pPr>
            <a:r>
              <a:t>This use case allows an Administrator/s to generate a schedule for one or more entries.</a:t>
            </a:r>
          </a:p>
          <a:p>
            <a:pPr marL="408431" indent="-408431" defTabSz="553084">
              <a:spcBef>
                <a:spcPts val="3900"/>
              </a:spcBef>
              <a:defRPr sz="3484"/>
            </a:pPr>
            <a:r>
              <a:rPr>
                <a:solidFill>
                  <a:srgbClr val="86FF8D"/>
                </a:solidFill>
              </a:rPr>
              <a:t>Actor </a:t>
            </a:r>
            <a:r>
              <a:t>- Administrator</a:t>
            </a:r>
          </a:p>
          <a:p>
            <a:pPr marL="408431" indent="-408431" defTabSz="553084">
              <a:spcBef>
                <a:spcPts val="3900"/>
              </a:spcBef>
              <a:defRPr sz="3484"/>
            </a:pPr>
            <a:r>
              <a:rPr>
                <a:solidFill>
                  <a:srgbClr val="3EFF3A"/>
                </a:solidFill>
              </a:rPr>
              <a:t>Preconditions</a:t>
            </a:r>
            <a:r>
              <a:t> - Admin is logged into the system and at Admin welcome page, Entry, Block, and Course will be provided.</a:t>
            </a:r>
          </a:p>
          <a:p>
            <a:pPr marL="408431" indent="-408431" defTabSz="553084">
              <a:spcBef>
                <a:spcPts val="3900"/>
              </a:spcBef>
              <a:defRPr sz="3484"/>
            </a:pPr>
            <a:r>
              <a:rPr>
                <a:solidFill>
                  <a:srgbClr val="5CFF7B"/>
                </a:solidFill>
              </a:rPr>
              <a:t>Post condition</a:t>
            </a:r>
            <a:r>
              <a:t>: for the succeeded case, the new schedule will be saved to the Database with the correct status.</a:t>
            </a:r>
          </a:p>
          <a:p>
            <a:pPr marL="408431" indent="-408431" defTabSz="553084">
              <a:spcBef>
                <a:spcPts val="3900"/>
              </a:spcBef>
              <a:defRPr sz="3484">
                <a:solidFill>
                  <a:srgbClr val="26FF31"/>
                </a:solidFill>
              </a:defRPr>
            </a:pPr>
            <a:r>
              <a:t>Business Rules:</a:t>
            </a:r>
          </a:p>
          <a:p>
            <a:pPr marL="621156" indent="-621156" defTabSz="553084">
              <a:lnSpc>
                <a:spcPct val="10000"/>
              </a:lnSpc>
              <a:spcBef>
                <a:spcPts val="3900"/>
              </a:spcBef>
              <a:buSzPct val="100000"/>
              <a:buAutoNum type="arabicPeriod" startAt="1"/>
              <a:defRPr sz="3484"/>
            </a:pPr>
            <a:r>
              <a:t>Faculty are assigned to the blocks that they prefer.</a:t>
            </a:r>
          </a:p>
          <a:p>
            <a:pPr marL="621156" indent="-621156" defTabSz="553084">
              <a:spcBef>
                <a:spcPts val="3900"/>
              </a:spcBef>
              <a:buSzPct val="100000"/>
              <a:buAutoNum type="arabicPeriod" startAt="1"/>
              <a:defRPr sz="3484"/>
            </a:pPr>
            <a:r>
              <a:t>Faculty teaches the number of block sets in their profile.</a:t>
            </a:r>
          </a:p>
          <a:p>
            <a:pPr marL="621156" indent="-621156" defTabSz="553084">
              <a:spcBef>
                <a:spcPts val="3900"/>
              </a:spcBef>
              <a:buSzPct val="100000"/>
              <a:buAutoNum type="arabicPeriod" startAt="1"/>
              <a:defRPr sz="3484"/>
            </a:pPr>
            <a:r>
              <a:t>Any Faculty staffed for a section must exist</a:t>
            </a:r>
          </a:p>
          <a:p>
            <a:pPr marL="621156" indent="-621156" defTabSz="553084">
              <a:spcBef>
                <a:spcPts val="3900"/>
              </a:spcBef>
              <a:buSzPct val="100000"/>
              <a:buAutoNum type="arabicPeriod" startAt="1"/>
              <a:defRPr sz="3484"/>
            </a:pPr>
            <a:r>
              <a:t>Section should be targeted for a block per target block preference in their course</a:t>
            </a:r>
          </a:p>
          <a:p>
            <a:pPr marL="408431" indent="-408431" defTabSz="553084">
              <a:spcBef>
                <a:spcPts val="3900"/>
              </a:spcBef>
              <a:defRPr sz="3484"/>
            </a:pPr>
            <a:r>
              <a:rPr>
                <a:solidFill>
                  <a:srgbClr val="23D83A"/>
                </a:solidFill>
              </a:rPr>
              <a:t>Nonfunctional Requirement</a:t>
            </a:r>
            <a:r>
              <a:t>: none</a:t>
            </a:r>
          </a:p>
          <a:p>
            <a:pPr marL="408431" indent="-408431" defTabSz="553084">
              <a:spcBef>
                <a:spcPts val="3900"/>
              </a:spcBef>
              <a:defRPr sz="3484"/>
            </a:pPr>
            <a:r>
              <a:t>Flow is as follow:</a:t>
            </a:r>
          </a:p>
        </p:txBody>
      </p:sp>
      <p:pic>
        <p:nvPicPr>
          <p:cNvPr id="135" name="Screen Shot 2020-08-01 at 2.48.01 PM.png" descr="Screen Shot 2020-08-01 at 2.48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58647" y="411609"/>
            <a:ext cx="5649629" cy="3531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 Shot 2020-08-01 at 3.29.11 PM.png" descr="Screen Shot 2020-08-01 at 3.29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6830" y="300149"/>
            <a:ext cx="14387600" cy="11674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reen Shot 2020-08-01 at 3.29.47 PM.png" descr="Screen Shot 2020-08-01 at 3.29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0223" y="11643694"/>
            <a:ext cx="14505877" cy="1428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ouble-click to edit"/>
          <p:cNvSpPr txBox="1"/>
          <p:nvPr>
            <p:ph type="body" idx="1"/>
          </p:nvPr>
        </p:nvSpPr>
        <p:spPr>
          <a:xfrm>
            <a:off x="1807651" y="1045819"/>
            <a:ext cx="22257730" cy="1162436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" name="Screen Shot 2020-08-01 at 2.54.42 PM.png" descr="Screen Shot 2020-08-01 at 2.54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7651" y="1045819"/>
            <a:ext cx="19481801" cy="820722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ystem Architecture Diagram"/>
          <p:cNvSpPr txBox="1"/>
          <p:nvPr/>
        </p:nvSpPr>
        <p:spPr>
          <a:xfrm>
            <a:off x="10087666" y="1226076"/>
            <a:ext cx="5429200" cy="5842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455C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System Architecture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Key Abstraction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Abstractions</a:t>
            </a:r>
          </a:p>
        </p:txBody>
      </p:sp>
      <p:sp>
        <p:nvSpPr>
          <p:cNvPr id="145" name="(Actors which system has internal data, external systems which require system interaction, entities that are important parts of the business operation, and any obvious attributes and operations) are the followings;…"/>
          <p:cNvSpPr txBox="1"/>
          <p:nvPr>
            <p:ph type="body" idx="4294967295"/>
          </p:nvPr>
        </p:nvSpPr>
        <p:spPr>
          <a:xfrm>
            <a:off x="1638133" y="2593887"/>
            <a:ext cx="20815301" cy="8839201"/>
          </a:xfrm>
          <a:prstGeom prst="rect">
            <a:avLst/>
          </a:prstGeom>
        </p:spPr>
        <p:txBody>
          <a:bodyPr/>
          <a:lstStyle/>
          <a:p>
            <a:pPr marL="341376" indent="-341376" defTabSz="462280">
              <a:spcBef>
                <a:spcPts val="3300"/>
              </a:spcBef>
              <a:buChar char="➡"/>
              <a:defRPr sz="2912"/>
            </a:pPr>
            <a:r>
              <a:t>(Actors which system has internal data, external systems which require system interaction, entities that are important parts of the business operation, and any obvious attributes and operations) are the followings;</a:t>
            </a:r>
          </a:p>
          <a:p>
            <a:pPr lvl="8" marL="3072383" indent="-341376" defTabSz="462280">
              <a:spcBef>
                <a:spcPts val="3300"/>
              </a:spcBef>
              <a:buChar char="✓"/>
              <a:defRPr sz="2912">
                <a:solidFill>
                  <a:srgbClr val="FF4CFE"/>
                </a:solidFill>
              </a:defRPr>
            </a:pPr>
            <a:r>
              <a:t>Student</a:t>
            </a:r>
          </a:p>
          <a:p>
            <a:pPr lvl="8" marL="3072383" indent="-341376" defTabSz="462280">
              <a:spcBef>
                <a:spcPts val="3300"/>
              </a:spcBef>
              <a:buChar char="✓"/>
              <a:defRPr sz="2912">
                <a:solidFill>
                  <a:srgbClr val="FF4CFE"/>
                </a:solidFill>
              </a:defRPr>
            </a:pPr>
            <a:r>
              <a:t>Faculty</a:t>
            </a:r>
          </a:p>
          <a:p>
            <a:pPr lvl="8" marL="3072383" indent="-341376" defTabSz="462280">
              <a:spcBef>
                <a:spcPts val="3300"/>
              </a:spcBef>
              <a:buChar char="✓"/>
              <a:defRPr sz="2912">
                <a:solidFill>
                  <a:srgbClr val="FF4CFE"/>
                </a:solidFill>
              </a:defRPr>
            </a:pPr>
            <a:r>
              <a:t>Administrator</a:t>
            </a:r>
          </a:p>
          <a:p>
            <a:pPr lvl="8" marL="3072383" indent="-341376" defTabSz="462280">
              <a:spcBef>
                <a:spcPts val="3300"/>
              </a:spcBef>
              <a:buChar char="✓"/>
              <a:defRPr sz="2912">
                <a:solidFill>
                  <a:srgbClr val="FF4CFE"/>
                </a:solidFill>
              </a:defRPr>
            </a:pPr>
            <a:r>
              <a:t>Course</a:t>
            </a:r>
          </a:p>
          <a:p>
            <a:pPr lvl="8" marL="3072383" indent="-341376" defTabSz="462280">
              <a:spcBef>
                <a:spcPts val="3300"/>
              </a:spcBef>
              <a:buChar char="✓"/>
              <a:defRPr sz="2912">
                <a:solidFill>
                  <a:srgbClr val="FF4CFE"/>
                </a:solidFill>
              </a:defRPr>
            </a:pPr>
            <a:r>
              <a:t>Section</a:t>
            </a:r>
          </a:p>
          <a:p>
            <a:pPr lvl="8" marL="3072383" indent="-341376" defTabSz="462280">
              <a:spcBef>
                <a:spcPts val="3300"/>
              </a:spcBef>
              <a:buChar char="✓"/>
              <a:defRPr sz="2912">
                <a:solidFill>
                  <a:srgbClr val="FF4CFE"/>
                </a:solidFill>
              </a:defRPr>
            </a:pPr>
            <a:r>
              <a:t>Pre-requirement</a:t>
            </a:r>
          </a:p>
          <a:p>
            <a:pPr lvl="8" marL="3072383" indent="-341376" defTabSz="462280">
              <a:spcBef>
                <a:spcPts val="3300"/>
              </a:spcBef>
              <a:buChar char="✓"/>
              <a:defRPr sz="2912">
                <a:solidFill>
                  <a:srgbClr val="FF4CFE"/>
                </a:solidFill>
              </a:defRPr>
            </a:pPr>
            <a:r>
              <a:t>Schedule</a:t>
            </a:r>
          </a:p>
          <a:p>
            <a:pPr lvl="8" marL="3072383" indent="-341376" defTabSz="462280">
              <a:spcBef>
                <a:spcPts val="3300"/>
              </a:spcBef>
              <a:buChar char="✓"/>
              <a:defRPr sz="2912">
                <a:solidFill>
                  <a:srgbClr val="FF4CFE"/>
                </a:solidFill>
              </a:defRPr>
            </a:pPr>
            <a:r>
              <a:t>Form classes</a:t>
            </a:r>
          </a:p>
          <a:p>
            <a:pPr lvl="8" marL="3072383" indent="-341376" defTabSz="462280">
              <a:spcBef>
                <a:spcPts val="3300"/>
              </a:spcBef>
              <a:buChar char="✓"/>
              <a:defRPr sz="2912">
                <a:solidFill>
                  <a:srgbClr val="FF4CFE"/>
                </a:solidFill>
              </a:defRPr>
            </a:pPr>
            <a:r>
              <a:t>Controller 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